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Helios" panose="020B0604020202020204" charset="0"/>
      <p:regular r:id="rId15"/>
    </p:embeddedFont>
    <p:embeddedFont>
      <p:font typeface="Helios Bold" panose="020B0604020202020204" charset="0"/>
      <p:regular r:id="rId16"/>
    </p:embeddedFont>
    <p:embeddedFont>
      <p:font typeface="Open Sauce Bold" panose="020B0604020202020204" charset="0"/>
      <p:regular r:id="rId17"/>
    </p:embeddedFont>
    <p:embeddedFont>
      <p:font typeface="TT Hoves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42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7708610" y="-412494"/>
            <a:ext cx="18562305" cy="8555165"/>
            <a:chOff x="0" y="0"/>
            <a:chExt cx="406400" cy="1873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144000" y="2051466"/>
            <a:ext cx="12503082" cy="10287000"/>
            <a:chOff x="0" y="0"/>
            <a:chExt cx="6184570" cy="50883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-11745" r="-11745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006848" y="6804594"/>
            <a:ext cx="7555842" cy="3482406"/>
            <a:chOff x="0" y="0"/>
            <a:chExt cx="406400" cy="1873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1005334"/>
            <a:ext cx="4465420" cy="400944"/>
            <a:chOff x="0" y="0"/>
            <a:chExt cx="5953893" cy="5345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3917" cy="534592"/>
            </a:xfrm>
            <a:custGeom>
              <a:avLst/>
              <a:gdLst/>
              <a:ahLst/>
              <a:cxnLst/>
              <a:rect l="l" t="t" r="r" b="b"/>
              <a:pathLst>
                <a:path w="453917" h="534592">
                  <a:moveTo>
                    <a:pt x="0" y="0"/>
                  </a:moveTo>
                  <a:lnTo>
                    <a:pt x="453917" y="0"/>
                  </a:lnTo>
                  <a:lnTo>
                    <a:pt x="453917" y="534592"/>
                  </a:lnTo>
                  <a:lnTo>
                    <a:pt x="0" y="534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803450" y="-38"/>
              <a:ext cx="5150443" cy="534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1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2A2E3A"/>
                  </a:solidFill>
                  <a:latin typeface="Helios"/>
                </a:rPr>
                <a:t>CELCIUS STUDIOS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729750" y="924818"/>
            <a:ext cx="5577175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Helios"/>
              </a:rPr>
              <a:t>1.16.2024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28700" y="3433222"/>
            <a:ext cx="8732935" cy="3115755"/>
            <a:chOff x="0" y="0"/>
            <a:chExt cx="11643914" cy="415434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3499982"/>
              <a:ext cx="11643914" cy="654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87"/>
                </a:lnSpc>
              </a:pPr>
              <a:r>
                <a:rPr lang="en-US" sz="2990">
                  <a:solidFill>
                    <a:srgbClr val="2A2E3A"/>
                  </a:solidFill>
                  <a:latin typeface="Open Sauce Bold"/>
                </a:rPr>
                <a:t>Celcius Studios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525"/>
              <a:ext cx="11643914" cy="3318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879"/>
                </a:lnSpc>
              </a:pPr>
              <a:r>
                <a:rPr lang="en-US" sz="8232">
                  <a:solidFill>
                    <a:srgbClr val="2A2E3A"/>
                  </a:solidFill>
                  <a:latin typeface="TT Hoves Bold"/>
                </a:rPr>
                <a:t>Elevating Your Online Presence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2738" y="8874294"/>
            <a:ext cx="499888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2A2E3A"/>
                </a:solidFill>
                <a:latin typeface="Helios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609600" y="0"/>
            <a:ext cx="5412578" cy="9258300"/>
          </a:xfrm>
          <a:custGeom>
            <a:avLst/>
            <a:gdLst/>
            <a:ahLst/>
            <a:cxnLst/>
            <a:rect l="l" t="t" r="r" b="b"/>
            <a:pathLst>
              <a:path w="5412578" h="9258300">
                <a:moveTo>
                  <a:pt x="0" y="0"/>
                </a:moveTo>
                <a:lnTo>
                  <a:pt x="5412578" y="0"/>
                </a:lnTo>
                <a:lnTo>
                  <a:pt x="5412578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891" r="-5384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18970" y="1028700"/>
            <a:ext cx="7850060" cy="1135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6"/>
              </a:lnSpc>
            </a:pPr>
            <a:r>
              <a:rPr lang="en-US" sz="7505">
                <a:solidFill>
                  <a:srgbClr val="A20E20"/>
                </a:solidFill>
                <a:latin typeface="TT Hoves Bold"/>
              </a:rPr>
              <a:t>How It Works.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18970" y="2172550"/>
            <a:ext cx="12891624" cy="7121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7"/>
              </a:lnSpc>
            </a:pPr>
            <a:r>
              <a:rPr lang="en-US" sz="3683">
                <a:solidFill>
                  <a:srgbClr val="2A2E3A"/>
                </a:solidFill>
                <a:latin typeface="Helios Bold"/>
              </a:rPr>
              <a:t>Client Onboarding:</a:t>
            </a:r>
          </a:p>
          <a:p>
            <a:pPr marL="795286" lvl="1" indent="-397643">
              <a:lnSpc>
                <a:spcPts val="5157"/>
              </a:lnSpc>
              <a:buFont typeface="Arial"/>
              <a:buChar char="•"/>
            </a:pPr>
            <a:r>
              <a:rPr lang="en-US" sz="3683">
                <a:solidFill>
                  <a:srgbClr val="2A2E3A"/>
                </a:solidFill>
                <a:latin typeface="Helios Bold"/>
              </a:rPr>
              <a:t>Description:</a:t>
            </a:r>
            <a:r>
              <a:rPr lang="en-US" sz="3683">
                <a:solidFill>
                  <a:srgbClr val="2A2E3A"/>
                </a:solidFill>
                <a:latin typeface="Helios"/>
              </a:rPr>
              <a:t> Begin your journey with a seamless onboarding process.</a:t>
            </a:r>
          </a:p>
          <a:p>
            <a:pPr>
              <a:lnSpc>
                <a:spcPts val="5157"/>
              </a:lnSpc>
            </a:pPr>
            <a:endParaRPr lang="en-US" sz="3683">
              <a:solidFill>
                <a:srgbClr val="2A2E3A"/>
              </a:solidFill>
              <a:latin typeface="Helios"/>
            </a:endParaRPr>
          </a:p>
          <a:p>
            <a:pPr marL="795286" lvl="1" indent="-397643">
              <a:lnSpc>
                <a:spcPts val="5157"/>
              </a:lnSpc>
              <a:buFont typeface="Arial"/>
              <a:buChar char="•"/>
            </a:pPr>
            <a:r>
              <a:rPr lang="en-US" sz="3683">
                <a:solidFill>
                  <a:srgbClr val="2A2E3A"/>
                </a:solidFill>
                <a:latin typeface="Helios Bold"/>
              </a:rPr>
              <a:t>Process Highlights:</a:t>
            </a:r>
          </a:p>
          <a:p>
            <a:pPr marL="1590572" lvl="2" indent="-530191">
              <a:lnSpc>
                <a:spcPts val="5157"/>
              </a:lnSpc>
              <a:buFont typeface="Arial"/>
              <a:buChar char="•"/>
            </a:pPr>
            <a:r>
              <a:rPr lang="en-US" sz="3683">
                <a:solidFill>
                  <a:srgbClr val="2A2E3A"/>
                </a:solidFill>
                <a:latin typeface="Helios"/>
              </a:rPr>
              <a:t>Initial Consultation: Understand your goals, requirements, and expectations.</a:t>
            </a:r>
          </a:p>
          <a:p>
            <a:pPr marL="1590572" lvl="2" indent="-530191">
              <a:lnSpc>
                <a:spcPts val="5157"/>
              </a:lnSpc>
              <a:buFont typeface="Arial"/>
              <a:buChar char="•"/>
            </a:pPr>
            <a:r>
              <a:rPr lang="en-US" sz="3683">
                <a:solidFill>
                  <a:srgbClr val="2A2E3A"/>
                </a:solidFill>
                <a:latin typeface="Helios"/>
              </a:rPr>
              <a:t>Needs Assessment: Identify specific content and SEO needs for a tailored approach.</a:t>
            </a:r>
          </a:p>
          <a:p>
            <a:pPr marL="1590572" lvl="2" indent="-530191">
              <a:lnSpc>
                <a:spcPts val="5157"/>
              </a:lnSpc>
              <a:buFont typeface="Arial"/>
              <a:buChar char="•"/>
            </a:pPr>
            <a:r>
              <a:rPr lang="en-US" sz="3683">
                <a:solidFill>
                  <a:srgbClr val="2A2E3A"/>
                </a:solidFill>
                <a:latin typeface="Helios"/>
              </a:rPr>
              <a:t>Agreement and Kickoff: Finalize terms, ensuring a smooth transition to project initiation.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609600" y="0"/>
            <a:ext cx="5412578" cy="9258300"/>
          </a:xfrm>
          <a:custGeom>
            <a:avLst/>
            <a:gdLst/>
            <a:ahLst/>
            <a:cxnLst/>
            <a:rect l="l" t="t" r="r" b="b"/>
            <a:pathLst>
              <a:path w="5412578" h="9258300">
                <a:moveTo>
                  <a:pt x="0" y="0"/>
                </a:moveTo>
                <a:lnTo>
                  <a:pt x="5412578" y="0"/>
                </a:lnTo>
                <a:lnTo>
                  <a:pt x="5412578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891" r="-5384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18970" y="1028700"/>
            <a:ext cx="7850060" cy="1135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6"/>
              </a:lnSpc>
            </a:pPr>
            <a:r>
              <a:rPr lang="en-US" sz="7505">
                <a:solidFill>
                  <a:srgbClr val="A20E20"/>
                </a:solidFill>
                <a:latin typeface="TT Hoves Bold"/>
              </a:rPr>
              <a:t>How It Works.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28495" y="2183153"/>
            <a:ext cx="12659468" cy="775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3362">
                <a:solidFill>
                  <a:srgbClr val="2A2E3A"/>
                </a:solidFill>
                <a:latin typeface="Helios Bold"/>
              </a:rPr>
              <a:t>Project Delivery:</a:t>
            </a:r>
          </a:p>
          <a:p>
            <a:pPr marL="725990" lvl="1" indent="-362995">
              <a:lnSpc>
                <a:spcPts val="4707"/>
              </a:lnSpc>
              <a:buFont typeface="Arial"/>
              <a:buChar char="•"/>
            </a:pPr>
            <a:r>
              <a:rPr lang="en-US" sz="3362">
                <a:solidFill>
                  <a:srgbClr val="2A2E3A"/>
                </a:solidFill>
                <a:latin typeface="Helios Bold"/>
              </a:rPr>
              <a:t>Description:</a:t>
            </a:r>
            <a:r>
              <a:rPr lang="en-US" sz="3362">
                <a:solidFill>
                  <a:srgbClr val="2A2E3A"/>
                </a:solidFill>
                <a:latin typeface="Helios"/>
              </a:rPr>
              <a:t> Experience timely and high-quality delivery of your content and SEO projects.</a:t>
            </a:r>
          </a:p>
          <a:p>
            <a:pPr>
              <a:lnSpc>
                <a:spcPts val="4707"/>
              </a:lnSpc>
            </a:pPr>
            <a:endParaRPr lang="en-US" sz="3362">
              <a:solidFill>
                <a:srgbClr val="2A2E3A"/>
              </a:solidFill>
              <a:latin typeface="Helios"/>
            </a:endParaRPr>
          </a:p>
          <a:p>
            <a:pPr marL="725990" lvl="1" indent="-362995">
              <a:lnSpc>
                <a:spcPts val="4707"/>
              </a:lnSpc>
              <a:buFont typeface="Arial"/>
              <a:buChar char="•"/>
            </a:pPr>
            <a:r>
              <a:rPr lang="en-US" sz="3362">
                <a:solidFill>
                  <a:srgbClr val="2A2E3A"/>
                </a:solidFill>
                <a:latin typeface="Helios"/>
              </a:rPr>
              <a:t> </a:t>
            </a:r>
            <a:r>
              <a:rPr lang="en-US" sz="3362">
                <a:solidFill>
                  <a:srgbClr val="2A2E3A"/>
                </a:solidFill>
                <a:latin typeface="Helios Bold"/>
              </a:rPr>
              <a:t>Process Highlights:</a:t>
            </a:r>
          </a:p>
          <a:p>
            <a:pPr marL="1451980" lvl="2" indent="-483993">
              <a:lnSpc>
                <a:spcPts val="4707"/>
              </a:lnSpc>
              <a:buFont typeface="Arial"/>
              <a:buChar char="•"/>
            </a:pPr>
            <a:r>
              <a:rPr lang="en-US" sz="3362">
                <a:solidFill>
                  <a:srgbClr val="2A2E3A"/>
                </a:solidFill>
                <a:latin typeface="Helios"/>
              </a:rPr>
              <a:t>Strategy Development: Craft a personalized strategy aligned with your objectives.</a:t>
            </a:r>
          </a:p>
          <a:p>
            <a:pPr marL="1451980" lvl="2" indent="-483993">
              <a:lnSpc>
                <a:spcPts val="4707"/>
              </a:lnSpc>
              <a:buFont typeface="Arial"/>
              <a:buChar char="•"/>
            </a:pPr>
            <a:r>
              <a:rPr lang="en-US" sz="3362">
                <a:solidFill>
                  <a:srgbClr val="2A2E3A"/>
                </a:solidFill>
                <a:latin typeface="Helios"/>
              </a:rPr>
              <a:t>Content Creation: Execute the plan with a focus on creativity and engagement.</a:t>
            </a:r>
          </a:p>
          <a:p>
            <a:pPr marL="1451980" lvl="2" indent="-483993">
              <a:lnSpc>
                <a:spcPts val="4707"/>
              </a:lnSpc>
              <a:buFont typeface="Arial"/>
              <a:buChar char="•"/>
            </a:pPr>
            <a:r>
              <a:rPr lang="en-US" sz="3362">
                <a:solidFill>
                  <a:srgbClr val="2A2E3A"/>
                </a:solidFill>
                <a:latin typeface="Helios"/>
              </a:rPr>
              <a:t>SEO Optimization: Implement cutting-edge SEO techniques for enhanced visibility.</a:t>
            </a:r>
          </a:p>
          <a:p>
            <a:pPr marL="1451980" lvl="2" indent="-483993">
              <a:lnSpc>
                <a:spcPts val="4707"/>
              </a:lnSpc>
              <a:buFont typeface="Arial"/>
              <a:buChar char="•"/>
            </a:pPr>
            <a:r>
              <a:rPr lang="en-US" sz="3362">
                <a:solidFill>
                  <a:srgbClr val="2A2E3A"/>
                </a:solidFill>
                <a:latin typeface="Helios"/>
              </a:rPr>
              <a:t>Quality Assurance: Rigorous checks to ensure the highest standards before delivery.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58760" y="2841506"/>
            <a:ext cx="1259047" cy="1259042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6666" b="-1666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858760" y="4511974"/>
            <a:ext cx="1259047" cy="1259042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6666" b="-1666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858760" y="6186451"/>
            <a:ext cx="1259047" cy="1259042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1028700"/>
            <a:ext cx="7371857" cy="385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A20E20"/>
                </a:solidFill>
                <a:latin typeface="TT Hoves Bold"/>
              </a:rPr>
              <a:t>Our Management Team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050656" y="2968625"/>
            <a:ext cx="5208644" cy="971784"/>
            <a:chOff x="0" y="0"/>
            <a:chExt cx="6944859" cy="129571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6944859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Helios Bold"/>
                </a:rPr>
                <a:t>Kazim Raza Rizvi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61042"/>
              <a:ext cx="6944859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Chief Executive Officer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050656" y="4711265"/>
            <a:ext cx="5208644" cy="971784"/>
            <a:chOff x="0" y="0"/>
            <a:chExt cx="6944859" cy="129571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6944859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Helios Bold"/>
                </a:rPr>
                <a:t>Sayed Abdullah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61042"/>
              <a:ext cx="6944859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Chief Technology Officer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050656" y="6453904"/>
            <a:ext cx="5208644" cy="971784"/>
            <a:chOff x="0" y="0"/>
            <a:chExt cx="6944859" cy="1295712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9525"/>
              <a:ext cx="6944859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Helios Bold"/>
                </a:rPr>
                <a:t>Tayyab Syed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761042"/>
              <a:ext cx="6944859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Director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05334"/>
            <a:ext cx="4465420" cy="400944"/>
            <a:chOff x="0" y="0"/>
            <a:chExt cx="5953893" cy="5345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3917" cy="534592"/>
            </a:xfrm>
            <a:custGeom>
              <a:avLst/>
              <a:gdLst/>
              <a:ahLst/>
              <a:cxnLst/>
              <a:rect l="l" t="t" r="r" b="b"/>
              <a:pathLst>
                <a:path w="453917" h="534592">
                  <a:moveTo>
                    <a:pt x="0" y="0"/>
                  </a:moveTo>
                  <a:lnTo>
                    <a:pt x="453917" y="0"/>
                  </a:lnTo>
                  <a:lnTo>
                    <a:pt x="453917" y="534592"/>
                  </a:lnTo>
                  <a:lnTo>
                    <a:pt x="0" y="534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803450" y="-38"/>
              <a:ext cx="5150443" cy="534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1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2A2E3A"/>
                  </a:solidFill>
                  <a:latin typeface="Helios"/>
                </a:rPr>
                <a:t>CELCIUS STUDIOS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01000" y="0"/>
            <a:ext cx="10287000" cy="1028700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95377" y="-95377"/>
              <a:ext cx="6540754" cy="6540754"/>
            </a:xfrm>
            <a:custGeom>
              <a:avLst/>
              <a:gdLst/>
              <a:ahLst/>
              <a:cxnLst/>
              <a:rect l="l" t="t" r="r" b="b"/>
              <a:pathLst>
                <a:path w="6540754" h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4"/>
              <a:stretch>
                <a:fillRect l="-50093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2417480"/>
            <a:ext cx="889041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A20E20"/>
                </a:solidFill>
                <a:latin typeface="TT Hoves Bold"/>
              </a:rPr>
              <a:t>Connect with us.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4568825"/>
            <a:ext cx="7376287" cy="4794391"/>
            <a:chOff x="0" y="-76200"/>
            <a:chExt cx="9835050" cy="6392521"/>
          </a:xfrm>
        </p:grpSpPr>
        <p:sp>
          <p:nvSpPr>
            <p:cNvPr id="9" name="TextBox 9"/>
            <p:cNvSpPr txBox="1"/>
            <p:nvPr/>
          </p:nvSpPr>
          <p:spPr>
            <a:xfrm>
              <a:off x="0" y="-76200"/>
              <a:ext cx="9835050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Email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40529"/>
              <a:ext cx="9835050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7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2A2E3A"/>
                  </a:solidFill>
                  <a:latin typeface="Helios Bold"/>
                </a:rPr>
                <a:t>celciusstudios56</a:t>
              </a: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@gmail.com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330238"/>
              <a:ext cx="9835050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Social Media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246967"/>
              <a:ext cx="9835050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7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2A2E3A"/>
                  </a:solidFill>
                  <a:latin typeface="Helios Bold"/>
                </a:rPr>
                <a:t>@studiocelciusco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736677"/>
              <a:ext cx="9835050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Call us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653405"/>
              <a:ext cx="9835050" cy="662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7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2A2E3A"/>
                  </a:solidFill>
                  <a:latin typeface="Helios Bold"/>
                </a:rPr>
                <a:t>+93 (33) 2512070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14447117" y="0"/>
            <a:ext cx="7681766" cy="3540443"/>
            <a:chOff x="0" y="0"/>
            <a:chExt cx="406400" cy="1873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28410" y="0"/>
            <a:ext cx="12259590" cy="2566292"/>
          </a:xfrm>
          <a:custGeom>
            <a:avLst/>
            <a:gdLst/>
            <a:ahLst/>
            <a:cxnLst/>
            <a:rect l="l" t="t" r="r" b="b"/>
            <a:pathLst>
              <a:path w="12259590" h="2566292">
                <a:moveTo>
                  <a:pt x="0" y="0"/>
                </a:moveTo>
                <a:lnTo>
                  <a:pt x="12259590" y="0"/>
                </a:lnTo>
                <a:lnTo>
                  <a:pt x="12259590" y="2566292"/>
                </a:lnTo>
                <a:lnTo>
                  <a:pt x="0" y="256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8576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-3777921" y="2376440"/>
            <a:ext cx="7555842" cy="3482406"/>
            <a:chOff x="0" y="0"/>
            <a:chExt cx="406400" cy="1873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4109936" y="0"/>
            <a:ext cx="13253936" cy="3370693"/>
            <a:chOff x="0" y="0"/>
            <a:chExt cx="736505" cy="1873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6505" cy="187305"/>
            </a:xfrm>
            <a:custGeom>
              <a:avLst/>
              <a:gdLst/>
              <a:ahLst/>
              <a:cxnLst/>
              <a:rect l="l" t="t" r="r" b="b"/>
              <a:pathLst>
                <a:path w="736505" h="1873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-38100"/>
              <a:ext cx="482505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958279" y="4275499"/>
          <a:ext cx="7479588" cy="4857750"/>
        </p:xfrm>
        <a:graphic>
          <a:graphicData uri="http://schemas.openxmlformats.org/drawingml/2006/table">
            <a:tbl>
              <a:tblPr/>
              <a:tblGrid>
                <a:gridCol w="1947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2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2A2E3A"/>
                          </a:solidFill>
                          <a:latin typeface="Helios"/>
                        </a:rPr>
                        <a:t>About the Company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2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2A2E3A"/>
                          </a:solidFill>
                          <a:latin typeface="Helios"/>
                        </a:rPr>
                        <a:t>Our Mission and Vision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3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2A2E3A"/>
                          </a:solidFill>
                          <a:latin typeface="Helios"/>
                        </a:rPr>
                        <a:t>Our Offered Services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4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2A2E3A"/>
                          </a:solidFill>
                          <a:latin typeface="Helios"/>
                        </a:rPr>
                        <a:t>Pricing Plans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5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2A2E3A"/>
                          </a:solidFill>
                          <a:latin typeface="Helios"/>
                        </a:rPr>
                        <a:t>Our Goals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9779712" y="4305300"/>
          <a:ext cx="7479588" cy="4857750"/>
        </p:xfrm>
        <a:graphic>
          <a:graphicData uri="http://schemas.openxmlformats.org/drawingml/2006/table">
            <a:tbl>
              <a:tblPr/>
              <a:tblGrid>
                <a:gridCol w="1947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2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6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2A2E3A"/>
                          </a:solidFill>
                          <a:latin typeface="Helios"/>
                        </a:rPr>
                        <a:t>Our Market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7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2A2E3A"/>
                          </a:solidFill>
                          <a:latin typeface="Helios"/>
                        </a:rPr>
                        <a:t>Our Milestones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8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2A2E3A"/>
                          </a:solidFill>
                          <a:latin typeface="Helios"/>
                        </a:rPr>
                        <a:t>How it works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9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2A2E3A"/>
                          </a:solidFill>
                          <a:latin typeface="Helios"/>
                        </a:rPr>
                        <a:t>Our Management Team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10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2A2E3A"/>
                          </a:solidFill>
                          <a:latin typeface="Helios"/>
                        </a:rPr>
                        <a:t>Contact Information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1028700" y="995362"/>
            <a:ext cx="4669373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TT Hoves Bold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188300" cy="10287000"/>
          </a:xfrm>
          <a:custGeom>
            <a:avLst/>
            <a:gdLst/>
            <a:ahLst/>
            <a:cxnLst/>
            <a:rect l="l" t="t" r="r" b="b"/>
            <a:pathLst>
              <a:path w="6188300" h="102870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8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28102" y="3024956"/>
            <a:ext cx="10731198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A20E20"/>
                </a:solidFill>
                <a:latin typeface="TT Hoves Bold"/>
              </a:rPr>
              <a:t>About the Company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258697" y="4671434"/>
            <a:ext cx="8438036" cy="3737122"/>
            <a:chOff x="0" y="0"/>
            <a:chExt cx="11250715" cy="4982829"/>
          </a:xfrm>
        </p:grpSpPr>
        <p:grpSp>
          <p:nvGrpSpPr>
            <p:cNvPr id="5" name="Group 5"/>
            <p:cNvGrpSpPr/>
            <p:nvPr/>
          </p:nvGrpSpPr>
          <p:grpSpPr>
            <a:xfrm rot="-5400000">
              <a:off x="-156892" y="2289099"/>
              <a:ext cx="718417" cy="404632"/>
              <a:chOff x="0" y="0"/>
              <a:chExt cx="812800" cy="45779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45779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57791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lIns="49593" tIns="49593" rIns="49593" bIns="49593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152365" y="-85725"/>
              <a:ext cx="10098350" cy="5068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66"/>
                </a:lnSpc>
              </a:pPr>
              <a:r>
                <a:rPr lang="en-US" sz="3619">
                  <a:solidFill>
                    <a:srgbClr val="2A2E3A"/>
                  </a:solidFill>
                  <a:latin typeface="Helios"/>
                </a:rPr>
                <a:t>At Celcius Studios, we blend creativity with technology to redefine your digital presence. Established with a passion for excellence, we are your trusted partner in the realms of content writing and SEO services.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942883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539587" y="15541"/>
            <a:ext cx="15080946" cy="10271459"/>
            <a:chOff x="0" y="0"/>
            <a:chExt cx="5475623" cy="37293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800" r="-2028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3454292"/>
            <a:ext cx="4578325" cy="1073376"/>
            <a:chOff x="0" y="0"/>
            <a:chExt cx="1205814" cy="2827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05814" cy="282700"/>
            </a:xfrm>
            <a:custGeom>
              <a:avLst/>
              <a:gdLst/>
              <a:ahLst/>
              <a:cxnLst/>
              <a:rect l="l" t="t" r="r" b="b"/>
              <a:pathLst>
                <a:path w="1205814" h="282700">
                  <a:moveTo>
                    <a:pt x="0" y="0"/>
                  </a:moveTo>
                  <a:lnTo>
                    <a:pt x="1205814" y="0"/>
                  </a:lnTo>
                  <a:lnTo>
                    <a:pt x="120581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205814" cy="33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Mission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99226" y="3454292"/>
            <a:ext cx="4578325" cy="1073376"/>
            <a:chOff x="0" y="0"/>
            <a:chExt cx="1205814" cy="2827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5814" cy="282700"/>
            </a:xfrm>
            <a:custGeom>
              <a:avLst/>
              <a:gdLst/>
              <a:ahLst/>
              <a:cxnLst/>
              <a:rect l="l" t="t" r="r" b="b"/>
              <a:pathLst>
                <a:path w="1205814" h="282700">
                  <a:moveTo>
                    <a:pt x="0" y="0"/>
                  </a:moveTo>
                  <a:lnTo>
                    <a:pt x="1205814" y="0"/>
                  </a:lnTo>
                  <a:lnTo>
                    <a:pt x="120581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05814" cy="33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Vision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1439135"/>
            <a:ext cx="12627597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A20E20"/>
                </a:solidFill>
                <a:latin typeface="TT Hoves Bold"/>
              </a:rPr>
              <a:t>Our Mission and Vision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4849771"/>
            <a:ext cx="4537744" cy="311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6"/>
              </a:lnSpc>
            </a:pPr>
            <a:r>
              <a:rPr lang="en-US" sz="2540">
                <a:solidFill>
                  <a:srgbClr val="2A2E3A"/>
                </a:solidFill>
                <a:latin typeface="Helios"/>
              </a:rPr>
              <a:t>Empower businesses through impactful content and strategic SEO. Commitment to excellence, transparency, and innovation drives lasting partnerships for measurable success.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99226" y="4849767"/>
            <a:ext cx="4578325" cy="311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5"/>
              </a:lnSpc>
            </a:pPr>
            <a:r>
              <a:rPr lang="en-US" sz="2539">
                <a:solidFill>
                  <a:srgbClr val="2A2E3A"/>
                </a:solidFill>
                <a:latin typeface="Helios"/>
              </a:rPr>
              <a:t>To be a leading force in shaping the future of digital presence. Set industry standards through innovation, client-centric approaches, and excellence, becoming the go-to partner for online success.</a:t>
            </a:r>
          </a:p>
        </p:txBody>
      </p:sp>
      <p:grpSp>
        <p:nvGrpSpPr>
          <p:cNvPr id="19" name="Group 19"/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5853991" y="3007249"/>
          <a:ext cx="11405309" cy="6826359"/>
        </p:xfrm>
        <a:graphic>
          <a:graphicData uri="http://schemas.openxmlformats.org/drawingml/2006/table">
            <a:tbl>
              <a:tblPr/>
              <a:tblGrid>
                <a:gridCol w="11405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28274"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2A2E3A"/>
                          </a:solidFill>
                          <a:latin typeface="Helios"/>
                        </a:rPr>
                        <a:t>Content Writing Services</a:t>
                      </a:r>
                      <a:endParaRPr lang="en-US" sz="1100"/>
                    </a:p>
                  </a:txBody>
                  <a:tcPr marL="211594" marR="211594" marT="211594" marB="211594" anchor="b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7179"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2A2E3A"/>
                          </a:solidFill>
                          <a:latin typeface="Helios"/>
                        </a:rPr>
                        <a:t>SEO Services</a:t>
                      </a:r>
                      <a:endParaRPr lang="en-US" sz="1100"/>
                    </a:p>
                  </a:txBody>
                  <a:tcPr marL="211594" marR="211594" marT="211594" marB="211594" anchor="b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274"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2A2E3A"/>
                          </a:solidFill>
                          <a:latin typeface="Helios"/>
                        </a:rPr>
                        <a:t>Analytics and Reporting</a:t>
                      </a:r>
                      <a:endParaRPr lang="en-US" sz="1100"/>
                    </a:p>
                  </a:txBody>
                  <a:tcPr marL="211594" marR="211594" marT="211594" marB="211594" anchor="b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7179"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2A2E3A"/>
                          </a:solidFill>
                          <a:latin typeface="Helios"/>
                        </a:rPr>
                        <a:t>Digital Marketing Consultation</a:t>
                      </a:r>
                      <a:endParaRPr lang="en-US" sz="1100"/>
                    </a:p>
                  </a:txBody>
                  <a:tcPr marL="211594" marR="211594" marT="211594" marB="211594" anchor="b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7179"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2A2E3A"/>
                          </a:solidFill>
                          <a:latin typeface="Helios"/>
                        </a:rPr>
                        <a:t>Website Optimization</a:t>
                      </a:r>
                      <a:endParaRPr lang="en-US" sz="1100"/>
                    </a:p>
                  </a:txBody>
                  <a:tcPr marL="211594" marR="211594" marT="211594" marB="211594" anchor="b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274"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2A2E3A"/>
                          </a:solidFill>
                          <a:latin typeface="Helios"/>
                        </a:rPr>
                        <a:t>Social Media Management</a:t>
                      </a:r>
                      <a:endParaRPr lang="en-US" sz="1100"/>
                    </a:p>
                  </a:txBody>
                  <a:tcPr marL="211594" marR="211594" marT="211594" marB="211594" anchor="b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0" y="0"/>
            <a:ext cx="4477382" cy="10287000"/>
          </a:xfrm>
          <a:custGeom>
            <a:avLst/>
            <a:gdLst/>
            <a:ahLst/>
            <a:cxnLst/>
            <a:rect l="l" t="t" r="r" b="b"/>
            <a:pathLst>
              <a:path w="4477382" h="10287000">
                <a:moveTo>
                  <a:pt x="0" y="0"/>
                </a:moveTo>
                <a:lnTo>
                  <a:pt x="4477382" y="0"/>
                </a:lnTo>
                <a:lnTo>
                  <a:pt x="44773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78" r="-4569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853991" y="1028700"/>
            <a:ext cx="1140530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A20E20"/>
                </a:solidFill>
                <a:latin typeface="TT Hoves Bold"/>
              </a:rPr>
              <a:t>Our Offered Services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479889" cy="10287000"/>
            <a:chOff x="0" y="0"/>
            <a:chExt cx="170663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6637" cy="2709333"/>
            </a:xfrm>
            <a:custGeom>
              <a:avLst/>
              <a:gdLst/>
              <a:ahLst/>
              <a:cxnLst/>
              <a:rect l="l" t="t" r="r" b="b"/>
              <a:pathLst>
                <a:path w="1706637" h="2709333">
                  <a:moveTo>
                    <a:pt x="0" y="0"/>
                  </a:moveTo>
                  <a:lnTo>
                    <a:pt x="1706637" y="0"/>
                  </a:lnTo>
                  <a:lnTo>
                    <a:pt x="17066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706637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019175"/>
            <a:ext cx="4632039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Pricing Plans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6986302" y="47942"/>
          <a:ext cx="10773208" cy="10162718"/>
        </p:xfrm>
        <a:graphic>
          <a:graphicData uri="http://schemas.openxmlformats.org/drawingml/2006/table">
            <a:tbl>
              <a:tblPr/>
              <a:tblGrid>
                <a:gridCol w="2744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86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03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184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A20E20"/>
                          </a:solidFill>
                          <a:latin typeface="Helios Bold"/>
                        </a:rPr>
                        <a:t>Service Package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A20E20"/>
                          </a:solidFill>
                          <a:latin typeface="Helios Bold"/>
                        </a:rPr>
                        <a:t>Features Included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A20E20"/>
                          </a:solidFill>
                          <a:latin typeface="Helios Bold"/>
                        </a:rPr>
                        <a:t>Pricing (Per Month)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6146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A20E20"/>
                          </a:solidFill>
                          <a:latin typeface="Helios Bold"/>
                        </a:rPr>
                        <a:t>Basic Content 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3387" lvl="1" indent="-226693" algn="l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2A2E3A"/>
                          </a:solidFill>
                          <a:latin typeface="Helios"/>
                        </a:rPr>
                        <a:t>4 blog posts (500 words each)</a:t>
                      </a:r>
                      <a:endParaRPr lang="en-US" sz="1100"/>
                    </a:p>
                    <a:p>
                      <a:pPr marL="453387" lvl="1" indent="-226693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2A2E3A"/>
                          </a:solidFill>
                          <a:latin typeface="Helios"/>
                        </a:rPr>
                        <a:t>Basic SEO optimization</a:t>
                      </a:r>
                    </a:p>
                    <a:p>
                      <a:pPr marL="453387" lvl="1" indent="-226693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2A2E3A"/>
                          </a:solidFill>
                          <a:latin typeface="Helios"/>
                        </a:rPr>
                        <a:t>Monthly performance report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2A2E3A"/>
                          </a:solidFill>
                          <a:latin typeface="Helios Bold"/>
                        </a:rPr>
                        <a:t>$500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283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A20E20"/>
                          </a:solidFill>
                          <a:latin typeface="Helios Bold"/>
                        </a:rPr>
                        <a:t>Pro Content Package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>
                          <a:solidFill>
                            <a:srgbClr val="2A2E3A"/>
                          </a:solidFill>
                          <a:latin typeface="Helios"/>
                        </a:rPr>
                        <a:t>8 blog posts (700 words each)</a:t>
                      </a:r>
                      <a:endParaRPr lang="en-US" sz="1100"/>
                    </a:p>
                    <a:p>
                      <a:pPr marL="453390" lvl="1" indent="-226695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2A2E3A"/>
                          </a:solidFill>
                          <a:latin typeface="Helios"/>
                        </a:rPr>
                        <a:t>Advanced SEO strategies</a:t>
                      </a:r>
                    </a:p>
                    <a:p>
                      <a:pPr marL="453390" lvl="1" indent="-226695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2A2E3A"/>
                          </a:solidFill>
                          <a:latin typeface="Helios"/>
                        </a:rPr>
                        <a:t>Social media integration</a:t>
                      </a:r>
                    </a:p>
                    <a:p>
                      <a:pPr marL="453390" lvl="1" indent="-226695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2A2E3A"/>
                          </a:solidFill>
                          <a:latin typeface="Helios"/>
                        </a:rPr>
                        <a:t>Bi-weekly consultation sessions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2A2E3A"/>
                          </a:solidFill>
                          <a:latin typeface="Helios Bold"/>
                        </a:rPr>
                        <a:t>$1,000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413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A20E20"/>
                          </a:solidFill>
                          <a:latin typeface="Helios Bold"/>
                        </a:rPr>
                        <a:t>Business Growth SEO &amp; Content Overhaul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3387" lvl="1" indent="-226693" algn="l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2A2E3A"/>
                          </a:solidFill>
                          <a:latin typeface="Helios"/>
                        </a:rPr>
                        <a:t>Comprehensive content strategy</a:t>
                      </a:r>
                      <a:endParaRPr lang="en-US" sz="1100"/>
                    </a:p>
                    <a:p>
                      <a:pPr marL="453387" lvl="1" indent="-226693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2A2E3A"/>
                          </a:solidFill>
                          <a:latin typeface="Helios"/>
                        </a:rPr>
                        <a:t>12 blog posts (1000 words each)</a:t>
                      </a:r>
                    </a:p>
                    <a:p>
                      <a:pPr marL="453387" lvl="1" indent="-226693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2A2E3A"/>
                          </a:solidFill>
                          <a:latin typeface="Helios"/>
                        </a:rPr>
                        <a:t>In-depth SEO analysis and implementation</a:t>
                      </a:r>
                    </a:p>
                    <a:p>
                      <a:pPr marL="453387" lvl="1" indent="-226693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2A2E3A"/>
                          </a:solidFill>
                          <a:latin typeface="Helios"/>
                        </a:rPr>
                        <a:t>Monthly analytics and strategy refinement </a:t>
                      </a:r>
                    </a:p>
                    <a:p>
                      <a:pPr marL="453387" lvl="1" indent="-226693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2A2E3A"/>
                          </a:solidFill>
                          <a:latin typeface="Helios"/>
                        </a:rPr>
                        <a:t>Social media management 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2A2E3A"/>
                          </a:solidFill>
                          <a:latin typeface="Helios Bold"/>
                        </a:rPr>
                        <a:t>$2,500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7759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A20E20"/>
                          </a:solidFill>
                          <a:latin typeface="Helios Bold"/>
                        </a:rPr>
                        <a:t>Custom Enterprise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</a:rPr>
                        <a:t>Tailored content solutions</a:t>
                      </a:r>
                      <a:endParaRPr lang="en-US" sz="1100"/>
                    </a:p>
                    <a:p>
                      <a:pPr marL="431797" lvl="1" indent="-215899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</a:rPr>
                        <a:t>Unlimited blog posts, articles, and web content</a:t>
                      </a:r>
                    </a:p>
                    <a:p>
                      <a:pPr marL="431797" lvl="1" indent="-215899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</a:rPr>
                        <a:t>Advanced SEO and competitor analysis </a:t>
                      </a:r>
                    </a:p>
                    <a:p>
                      <a:pPr marL="431797" lvl="1" indent="-215899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</a:rPr>
                        <a:t>Dedicated account manager 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2A2E3A"/>
                          </a:solidFill>
                          <a:latin typeface="Helios Bold"/>
                        </a:rPr>
                        <a:t>Custom Quote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24259" y="-2727870"/>
            <a:ext cx="21853498" cy="5455740"/>
            <a:chOff x="0" y="0"/>
            <a:chExt cx="1012092" cy="252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2092" cy="252670"/>
            </a:xfrm>
            <a:custGeom>
              <a:avLst/>
              <a:gdLst/>
              <a:ahLst/>
              <a:cxnLst/>
              <a:rect l="l" t="t" r="r" b="b"/>
              <a:pathLst>
                <a:path w="1012092" h="252670">
                  <a:moveTo>
                    <a:pt x="203200" y="0"/>
                  </a:moveTo>
                  <a:lnTo>
                    <a:pt x="808892" y="0"/>
                  </a:lnTo>
                  <a:lnTo>
                    <a:pt x="1012092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758092" cy="290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6258005" y="-88241"/>
            <a:ext cx="15118279" cy="3185392"/>
            <a:chOff x="0" y="0"/>
            <a:chExt cx="1216146" cy="2562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6146" cy="256240"/>
            </a:xfrm>
            <a:custGeom>
              <a:avLst/>
              <a:gdLst/>
              <a:ahLst/>
              <a:cxnLst/>
              <a:rect l="l" t="t" r="r" b="b"/>
              <a:pathLst>
                <a:path w="1216146" h="256240">
                  <a:moveTo>
                    <a:pt x="203200" y="0"/>
                  </a:moveTo>
                  <a:lnTo>
                    <a:pt x="1012946" y="0"/>
                  </a:lnTo>
                  <a:lnTo>
                    <a:pt x="1216146" y="256240"/>
                  </a:lnTo>
                  <a:lnTo>
                    <a:pt x="0" y="25624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38100"/>
              <a:ext cx="962146" cy="294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697226"/>
            <a:ext cx="5070039" cy="5071653"/>
            <a:chOff x="0" y="0"/>
            <a:chExt cx="1335319" cy="13357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5319" cy="1335744"/>
            </a:xfrm>
            <a:custGeom>
              <a:avLst/>
              <a:gdLst/>
              <a:ahLst/>
              <a:cxnLst/>
              <a:rect l="l" t="t" r="r" b="b"/>
              <a:pathLst>
                <a:path w="1335319" h="1335744">
                  <a:moveTo>
                    <a:pt x="0" y="0"/>
                  </a:moveTo>
                  <a:lnTo>
                    <a:pt x="1335319" y="0"/>
                  </a:lnTo>
                  <a:lnTo>
                    <a:pt x="1335319" y="1335744"/>
                  </a:lnTo>
                  <a:lnTo>
                    <a:pt x="0" y="1335744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35319" cy="1373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57662" y="882901"/>
            <a:ext cx="6211801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TT Hoves Bold"/>
              </a:rPr>
              <a:t>Our Goals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86079" y="6525917"/>
            <a:ext cx="4755282" cy="1884103"/>
            <a:chOff x="0" y="0"/>
            <a:chExt cx="6340376" cy="251213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6340376" cy="68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20"/>
                </a:lnSpc>
                <a:spcBef>
                  <a:spcPct val="0"/>
                </a:spcBef>
              </a:pPr>
              <a:r>
                <a:rPr lang="en-US" sz="3350">
                  <a:solidFill>
                    <a:srgbClr val="2A2E3A"/>
                  </a:solidFill>
                  <a:latin typeface="Helios Bold"/>
                </a:rPr>
                <a:t>Drive Imp</a:t>
              </a:r>
              <a:r>
                <a:rPr lang="en-US" sz="3350" u="none">
                  <a:solidFill>
                    <a:srgbClr val="2A2E3A"/>
                  </a:solidFill>
                  <a:latin typeface="Helios Bold"/>
                </a:rPr>
                <a:t>actful Results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23489"/>
              <a:ext cx="6340376" cy="1688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31"/>
                </a:lnSpc>
              </a:pPr>
              <a:r>
                <a:rPr lang="en-US" sz="2450">
                  <a:solidFill>
                    <a:srgbClr val="2A2E3A"/>
                  </a:solidFill>
                  <a:latin typeface="Helios"/>
                </a:rPr>
                <a:t>Deliver measurable impact for our clients through compelling content and effective SEO strategies.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08980" y="3697226"/>
            <a:ext cx="5070039" cy="5071653"/>
            <a:chOff x="0" y="0"/>
            <a:chExt cx="1335319" cy="13357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35319" cy="1335744"/>
            </a:xfrm>
            <a:custGeom>
              <a:avLst/>
              <a:gdLst/>
              <a:ahLst/>
              <a:cxnLst/>
              <a:rect l="l" t="t" r="r" b="b"/>
              <a:pathLst>
                <a:path w="1335319" h="1335744">
                  <a:moveTo>
                    <a:pt x="0" y="0"/>
                  </a:moveTo>
                  <a:lnTo>
                    <a:pt x="1335319" y="0"/>
                  </a:lnTo>
                  <a:lnTo>
                    <a:pt x="1335319" y="1335744"/>
                  </a:lnTo>
                  <a:lnTo>
                    <a:pt x="0" y="1335744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35319" cy="1373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69620" y="6525917"/>
            <a:ext cx="4948760" cy="2285966"/>
            <a:chOff x="0" y="0"/>
            <a:chExt cx="6598346" cy="304795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6598346" cy="68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20"/>
                </a:lnSpc>
                <a:spcBef>
                  <a:spcPct val="0"/>
                </a:spcBef>
              </a:pPr>
              <a:r>
                <a:rPr lang="en-US" sz="3350">
                  <a:solidFill>
                    <a:srgbClr val="2A2E3A"/>
                  </a:solidFill>
                  <a:latin typeface="Helios Bold"/>
                </a:rPr>
                <a:t>Innovate Continuously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36207"/>
              <a:ext cx="6598346" cy="2211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1"/>
                </a:lnSpc>
              </a:pPr>
              <a:r>
                <a:rPr lang="en-US" sz="2379">
                  <a:solidFill>
                    <a:srgbClr val="2A2E3A"/>
                  </a:solidFill>
                  <a:latin typeface="Helios"/>
                </a:rPr>
                <a:t>Pioneer innovation in the digital landscape, staying ahead of industry trends and utilizing cutting-edge tools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189261" y="3697226"/>
            <a:ext cx="5070039" cy="5071653"/>
            <a:chOff x="0" y="0"/>
            <a:chExt cx="1335319" cy="133574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35319" cy="1335744"/>
            </a:xfrm>
            <a:custGeom>
              <a:avLst/>
              <a:gdLst/>
              <a:ahLst/>
              <a:cxnLst/>
              <a:rect l="l" t="t" r="r" b="b"/>
              <a:pathLst>
                <a:path w="1335319" h="1335744">
                  <a:moveTo>
                    <a:pt x="0" y="0"/>
                  </a:moveTo>
                  <a:lnTo>
                    <a:pt x="1335319" y="0"/>
                  </a:lnTo>
                  <a:lnTo>
                    <a:pt x="1335319" y="1335744"/>
                  </a:lnTo>
                  <a:lnTo>
                    <a:pt x="0" y="1335744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335319" cy="1373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89261" y="6525917"/>
            <a:ext cx="5070039" cy="2145694"/>
            <a:chOff x="0" y="0"/>
            <a:chExt cx="6760052" cy="286092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9525"/>
              <a:ext cx="6760052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09"/>
                </a:lnSpc>
                <a:spcBef>
                  <a:spcPct val="0"/>
                </a:spcBef>
              </a:pPr>
              <a:r>
                <a:rPr lang="en-US" sz="3090">
                  <a:solidFill>
                    <a:srgbClr val="2A2E3A"/>
                  </a:solidFill>
                  <a:latin typeface="Helios Bold"/>
                </a:rPr>
                <a:t>Forge Lasting Partnership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747700"/>
              <a:ext cx="6760052" cy="2113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4"/>
                </a:lnSpc>
              </a:pPr>
              <a:r>
                <a:rPr lang="en-US" sz="2289">
                  <a:solidFill>
                    <a:srgbClr val="2A2E3A"/>
                  </a:solidFill>
                  <a:latin typeface="Helios"/>
                </a:rPr>
                <a:t>Build enduring relationships with clients, founded on transparency, collaboration, and a commitment to their long-term success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963877" y="4719229"/>
            <a:ext cx="1199685" cy="1199685"/>
            <a:chOff x="0" y="0"/>
            <a:chExt cx="1599580" cy="1599580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599580" cy="1599580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>
              <a:off x="479047" y="397031"/>
              <a:ext cx="641486" cy="805519"/>
            </a:xfrm>
            <a:custGeom>
              <a:avLst/>
              <a:gdLst/>
              <a:ahLst/>
              <a:cxnLst/>
              <a:rect l="l" t="t" r="r" b="b"/>
              <a:pathLst>
                <a:path w="641486" h="805519">
                  <a:moveTo>
                    <a:pt x="0" y="0"/>
                  </a:moveTo>
                  <a:lnTo>
                    <a:pt x="641486" y="0"/>
                  </a:lnTo>
                  <a:lnTo>
                    <a:pt x="641486" y="805519"/>
                  </a:lnTo>
                  <a:lnTo>
                    <a:pt x="0" y="805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8544157" y="4719229"/>
            <a:ext cx="1199685" cy="1199685"/>
            <a:chOff x="0" y="0"/>
            <a:chExt cx="1599580" cy="1599580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599580" cy="1599580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36" name="Freeform 36"/>
            <p:cNvSpPr/>
            <p:nvPr/>
          </p:nvSpPr>
          <p:spPr>
            <a:xfrm>
              <a:off x="408130" y="460826"/>
              <a:ext cx="783321" cy="677929"/>
            </a:xfrm>
            <a:custGeom>
              <a:avLst/>
              <a:gdLst/>
              <a:ahLst/>
              <a:cxnLst/>
              <a:rect l="l" t="t" r="r" b="b"/>
              <a:pathLst>
                <a:path w="783321" h="677929">
                  <a:moveTo>
                    <a:pt x="0" y="0"/>
                  </a:moveTo>
                  <a:lnTo>
                    <a:pt x="783321" y="0"/>
                  </a:lnTo>
                  <a:lnTo>
                    <a:pt x="783321" y="677929"/>
                  </a:lnTo>
                  <a:lnTo>
                    <a:pt x="0" y="677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>
            <a:off x="14124438" y="4719229"/>
            <a:ext cx="1199685" cy="1199685"/>
            <a:chOff x="0" y="0"/>
            <a:chExt cx="1599580" cy="1599580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1599580" cy="1599580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41" name="Freeform 41"/>
            <p:cNvSpPr/>
            <p:nvPr/>
          </p:nvSpPr>
          <p:spPr>
            <a:xfrm>
              <a:off x="367408" y="479827"/>
              <a:ext cx="864764" cy="639925"/>
            </a:xfrm>
            <a:custGeom>
              <a:avLst/>
              <a:gdLst/>
              <a:ahLst/>
              <a:cxnLst/>
              <a:rect l="l" t="t" r="r" b="b"/>
              <a:pathLst>
                <a:path w="864764" h="639925">
                  <a:moveTo>
                    <a:pt x="0" y="0"/>
                  </a:moveTo>
                  <a:lnTo>
                    <a:pt x="864764" y="0"/>
                  </a:lnTo>
                  <a:lnTo>
                    <a:pt x="864764" y="639926"/>
                  </a:lnTo>
                  <a:lnTo>
                    <a:pt x="0" y="639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2" name="Group 42"/>
          <p:cNvGrpSpPr/>
          <p:nvPr/>
        </p:nvGrpSpPr>
        <p:grpSpPr>
          <a:xfrm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46" name="TextBox 46"/>
            <p:cNvSpPr txBox="1"/>
            <p:nvPr/>
          </p:nvSpPr>
          <p:spPr>
            <a:xfrm>
              <a:off x="1942883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23478" y="224448"/>
            <a:ext cx="18054087" cy="10088970"/>
            <a:chOff x="0" y="0"/>
            <a:chExt cx="452149" cy="252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2149" cy="252670"/>
            </a:xfrm>
            <a:custGeom>
              <a:avLst/>
              <a:gdLst/>
              <a:ahLst/>
              <a:cxnLst/>
              <a:rect l="l" t="t" r="r" b="b"/>
              <a:pathLst>
                <a:path w="452149" h="252670">
                  <a:moveTo>
                    <a:pt x="203200" y="0"/>
                  </a:moveTo>
                  <a:lnTo>
                    <a:pt x="248949" y="0"/>
                  </a:lnTo>
                  <a:lnTo>
                    <a:pt x="452149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198149" cy="290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4157561" y="0"/>
            <a:ext cx="14753038" cy="3370693"/>
            <a:chOff x="0" y="0"/>
            <a:chExt cx="819809" cy="1873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9809" cy="187305"/>
            </a:xfrm>
            <a:custGeom>
              <a:avLst/>
              <a:gdLst/>
              <a:ahLst/>
              <a:cxnLst/>
              <a:rect l="l" t="t" r="r" b="b"/>
              <a:pathLst>
                <a:path w="819809" h="187305">
                  <a:moveTo>
                    <a:pt x="203200" y="0"/>
                  </a:moveTo>
                  <a:lnTo>
                    <a:pt x="616609" y="0"/>
                  </a:lnTo>
                  <a:lnTo>
                    <a:pt x="819809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38100"/>
              <a:ext cx="565809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090565"/>
            <a:ext cx="625071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TT Hoves Bold"/>
              </a:rPr>
              <a:t>Our Market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015570" y="1401620"/>
            <a:ext cx="6243730" cy="6214407"/>
            <a:chOff x="0" y="0"/>
            <a:chExt cx="8324973" cy="828587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8324973" cy="8285876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20E20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036457" y="2033817"/>
              <a:ext cx="6252059" cy="6252059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191296" y="4343495"/>
              <a:ext cx="3942380" cy="3942380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4E4E4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2583871" y="815190"/>
              <a:ext cx="3157231" cy="763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Helios"/>
                </a:rPr>
                <a:t>52.95 </a:t>
              </a:r>
              <a:r>
                <a:rPr lang="en-US" sz="3399" u="none">
                  <a:solidFill>
                    <a:srgbClr val="FFFFFF"/>
                  </a:solidFill>
                  <a:latin typeface="Helios"/>
                </a:rPr>
                <a:t>Billion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583871" y="5874397"/>
              <a:ext cx="3157231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</a:rPr>
                <a:t>1.32 Billion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583871" y="3054777"/>
              <a:ext cx="3157231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Helios"/>
                </a:rPr>
                <a:t>13.24</a:t>
              </a:r>
              <a:r>
                <a:rPr lang="en-US" sz="3399" u="none">
                  <a:solidFill>
                    <a:srgbClr val="FFFFFF"/>
                  </a:solidFill>
                  <a:latin typeface="Helios"/>
                </a:rPr>
                <a:t> Billion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4799694"/>
            <a:ext cx="6681008" cy="4430816"/>
            <a:chOff x="0" y="0"/>
            <a:chExt cx="8908010" cy="5907755"/>
          </a:xfrm>
        </p:grpSpPr>
        <p:sp>
          <p:nvSpPr>
            <p:cNvPr id="20" name="TextBox 20"/>
            <p:cNvSpPr txBox="1"/>
            <p:nvPr/>
          </p:nvSpPr>
          <p:spPr>
            <a:xfrm>
              <a:off x="0" y="766159"/>
              <a:ext cx="8908010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2A2E3A"/>
                  </a:solidFill>
                  <a:latin typeface="Helios Bold"/>
                </a:rPr>
                <a:t>52.95</a:t>
              </a: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 Billion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890801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Total Available Market (TAM):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989294"/>
              <a:ext cx="8908010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2A2E3A"/>
                  </a:solidFill>
                  <a:latin typeface="Helios Bold"/>
                </a:rPr>
                <a:t>13.24 Billion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2165985"/>
              <a:ext cx="890801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Serviceable Available Market (SAM):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5212430"/>
              <a:ext cx="8908010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1.32 Billion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4389121"/>
              <a:ext cx="890801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Serviceable Obtainable Market (SOM):</a:t>
              </a:r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1842310"/>
              <a:ext cx="8656320" cy="0"/>
            </a:xfrm>
            <a:prstGeom prst="line">
              <a:avLst/>
            </a:prstGeom>
            <a:ln w="12700" cap="flat">
              <a:solidFill>
                <a:srgbClr val="2A2E3A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0" y="4065445"/>
              <a:ext cx="8656320" cy="0"/>
            </a:xfrm>
            <a:prstGeom prst="line">
              <a:avLst/>
            </a:prstGeom>
            <a:ln w="12700" cap="flat">
              <a:solidFill>
                <a:srgbClr val="2A2E3A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1942883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4594198" y="-1321890"/>
            <a:ext cx="21853498" cy="5455740"/>
            <a:chOff x="0" y="0"/>
            <a:chExt cx="1012092" cy="252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2092" cy="252670"/>
            </a:xfrm>
            <a:custGeom>
              <a:avLst/>
              <a:gdLst/>
              <a:ahLst/>
              <a:cxnLst/>
              <a:rect l="l" t="t" r="r" b="b"/>
              <a:pathLst>
                <a:path w="1012092" h="252670">
                  <a:moveTo>
                    <a:pt x="203200" y="0"/>
                  </a:moveTo>
                  <a:lnTo>
                    <a:pt x="808892" y="0"/>
                  </a:lnTo>
                  <a:lnTo>
                    <a:pt x="1012092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758092" cy="290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028700"/>
            <a:ext cx="1198823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TT Hoves Bold"/>
              </a:rPr>
              <a:t>Our Milestones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5324652"/>
            <a:ext cx="3295436" cy="1073376"/>
            <a:chOff x="0" y="0"/>
            <a:chExt cx="867934" cy="2827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7934" cy="282700"/>
            </a:xfrm>
            <a:custGeom>
              <a:avLst/>
              <a:gdLst/>
              <a:ahLst/>
              <a:cxnLst/>
              <a:rect l="l" t="t" r="r" b="b"/>
              <a:pathLst>
                <a:path w="867934" h="282700">
                  <a:moveTo>
                    <a:pt x="0" y="0"/>
                  </a:moveTo>
                  <a:lnTo>
                    <a:pt x="867934" y="0"/>
                  </a:lnTo>
                  <a:lnTo>
                    <a:pt x="86793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67934" cy="33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2024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375097" y="5324652"/>
            <a:ext cx="3295436" cy="1073376"/>
            <a:chOff x="0" y="0"/>
            <a:chExt cx="867934" cy="2827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7934" cy="282700"/>
            </a:xfrm>
            <a:custGeom>
              <a:avLst/>
              <a:gdLst/>
              <a:ahLst/>
              <a:cxnLst/>
              <a:rect l="l" t="t" r="r" b="b"/>
              <a:pathLst>
                <a:path w="867934" h="282700">
                  <a:moveTo>
                    <a:pt x="0" y="0"/>
                  </a:moveTo>
                  <a:lnTo>
                    <a:pt x="867934" y="0"/>
                  </a:lnTo>
                  <a:lnTo>
                    <a:pt x="86793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67934" cy="33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2025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17467" y="5324652"/>
            <a:ext cx="3295436" cy="1073376"/>
            <a:chOff x="0" y="0"/>
            <a:chExt cx="867934" cy="2827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67934" cy="282700"/>
            </a:xfrm>
            <a:custGeom>
              <a:avLst/>
              <a:gdLst/>
              <a:ahLst/>
              <a:cxnLst/>
              <a:rect l="l" t="t" r="r" b="b"/>
              <a:pathLst>
                <a:path w="867934" h="282700">
                  <a:moveTo>
                    <a:pt x="0" y="0"/>
                  </a:moveTo>
                  <a:lnTo>
                    <a:pt x="867934" y="0"/>
                  </a:lnTo>
                  <a:lnTo>
                    <a:pt x="86793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67934" cy="33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2026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963864" y="5324652"/>
            <a:ext cx="3295436" cy="1073376"/>
            <a:chOff x="0" y="0"/>
            <a:chExt cx="867934" cy="2827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67934" cy="282700"/>
            </a:xfrm>
            <a:custGeom>
              <a:avLst/>
              <a:gdLst/>
              <a:ahLst/>
              <a:cxnLst/>
              <a:rect l="l" t="t" r="r" b="b"/>
              <a:pathLst>
                <a:path w="867934" h="282700">
                  <a:moveTo>
                    <a:pt x="0" y="0"/>
                  </a:moveTo>
                  <a:lnTo>
                    <a:pt x="867934" y="0"/>
                  </a:lnTo>
                  <a:lnTo>
                    <a:pt x="86793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67934" cy="33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2027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4324136" y="5861340"/>
            <a:ext cx="1050961" cy="0"/>
          </a:xfrm>
          <a:prstGeom prst="line">
            <a:avLst/>
          </a:prstGeom>
          <a:ln w="9525" cap="flat">
            <a:solidFill>
              <a:srgbClr val="2A2E3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8670533" y="5861340"/>
            <a:ext cx="946934" cy="0"/>
          </a:xfrm>
          <a:prstGeom prst="line">
            <a:avLst/>
          </a:prstGeom>
          <a:ln w="9525" cap="flat">
            <a:solidFill>
              <a:srgbClr val="2A2E3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2912903" y="5856578"/>
            <a:ext cx="1050961" cy="9525"/>
          </a:xfrm>
          <a:prstGeom prst="line">
            <a:avLst/>
          </a:prstGeom>
          <a:ln w="9525" cap="flat">
            <a:solidFill>
              <a:srgbClr val="2A2E3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1028700" y="6528208"/>
            <a:ext cx="3295436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A2E3A"/>
                </a:solidFill>
                <a:latin typeface="Helios"/>
              </a:rPr>
              <a:t>Successfully launch the company and acquire the first set of clients, establishing a foundation for growth.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340421" y="6528208"/>
            <a:ext cx="3295436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A2E3A"/>
                </a:solidFill>
                <a:latin typeface="Helios"/>
              </a:rPr>
              <a:t> Expand services to new geographic regions, tapping into diverse markets and growing the client base.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52143" y="6528208"/>
            <a:ext cx="3295436" cy="305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A2E3A"/>
                </a:solidFill>
                <a:latin typeface="Helios"/>
              </a:rPr>
              <a:t>Establish the company as a thought leader in the industry, implementing a comprehensive branding and marketing campaign.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963864" y="6528208"/>
            <a:ext cx="3295436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A2E3A"/>
                </a:solidFill>
                <a:latin typeface="Helios"/>
              </a:rPr>
              <a:t>Create an innovation hub within the company and develop a detailed plan for scaling operations.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942883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650</Words>
  <Application>Microsoft Office PowerPoint</Application>
  <PresentationFormat>Custom</PresentationFormat>
  <Paragraphs>135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Open Sauce Bold</vt:lpstr>
      <vt:lpstr>Helios</vt:lpstr>
      <vt:lpstr>Arial</vt:lpstr>
      <vt:lpstr>TT Hoves Bold</vt:lpstr>
      <vt:lpstr>Helios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Blank Company Profile Business Presentation in Red Maroon White Geometric Style</dc:title>
  <cp:lastModifiedBy>Kazim Raza</cp:lastModifiedBy>
  <cp:revision>2</cp:revision>
  <dcterms:created xsi:type="dcterms:W3CDTF">2006-08-16T00:00:00Z</dcterms:created>
  <dcterms:modified xsi:type="dcterms:W3CDTF">2024-01-16T13:42:51Z</dcterms:modified>
  <dc:identifier>DAF6CpOVG1s</dc:identifier>
</cp:coreProperties>
</file>